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316" r:id="rId2"/>
    <p:sldId id="424" r:id="rId3"/>
    <p:sldId id="426" r:id="rId4"/>
    <p:sldId id="425" r:id="rId5"/>
    <p:sldId id="419" r:id="rId6"/>
    <p:sldId id="428" r:id="rId7"/>
    <p:sldId id="417" r:id="rId8"/>
    <p:sldId id="427" r:id="rId9"/>
    <p:sldId id="421" r:id="rId10"/>
  </p:sldIdLst>
  <p:sldSz cx="12192000" cy="6858000"/>
  <p:notesSz cx="6858000" cy="9144000"/>
  <p:embeddedFontLst>
    <p:embeddedFont>
      <p:font typeface="Pretendard" panose="02000503000000020004" pitchFamily="50" charset="-127"/>
      <p:regular r:id="rId12"/>
      <p:bold r:id="rId13"/>
    </p:embeddedFont>
    <p:embeddedFont>
      <p:font typeface="Pretendard Black" panose="02000A03000000020004" pitchFamily="50" charset="-127"/>
      <p:bold r:id="rId14"/>
    </p:embeddedFont>
    <p:embeddedFont>
      <p:font typeface="Pretendard ExtraBold" panose="02000903000000020004" pitchFamily="50" charset="-127"/>
      <p:bold r:id="rId15"/>
    </p:embeddedFont>
    <p:embeddedFont>
      <p:font typeface="Pretendard ExtraLight" panose="02000303000000020004" pitchFamily="50" charset="-127"/>
      <p:regular r:id="rId16"/>
    </p:embeddedFont>
    <p:embeddedFont>
      <p:font typeface="Pretendard Light" panose="02000403000000020004" pitchFamily="50" charset="-127"/>
      <p:regular r:id="rId17"/>
    </p:embeddedFont>
    <p:embeddedFont>
      <p:font typeface="Pretendard SemiBold" panose="02000703000000020004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9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27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7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7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3807242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104165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1792249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3727658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개요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2896566"/>
            <a:ext cx="4415913" cy="720000"/>
            <a:chOff x="2310812" y="1571785"/>
            <a:chExt cx="4415913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오픈소스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12175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DC355D-6ADC-345E-4C12-D5A747C381CF}"/>
              </a:ext>
            </a:extLst>
          </p:cNvPr>
          <p:cNvGrpSpPr/>
          <p:nvPr/>
        </p:nvGrpSpPr>
        <p:grpSpPr>
          <a:xfrm>
            <a:off x="961845" y="5346953"/>
            <a:ext cx="4415913" cy="720000"/>
            <a:chOff x="2310812" y="1571785"/>
            <a:chExt cx="4415913" cy="720000"/>
          </a:xfrm>
        </p:grpSpPr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7EFEA5D0-03AF-4448-3410-0F2858A745F3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향후 계획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6EA4D96-649D-5D03-23AF-0CB482A7F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075979" cy="4857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최근 금융 시장의 흐름</a:t>
            </a:r>
            <a:endParaRPr kumimoji="0" lang="ko-KR" altLang="en-US" sz="3200" b="1" i="0" u="none" strike="noStrike" kern="1200" cap="none" spc="0" normalizeH="0" baseline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2BBF4-CCA2-A2DC-59CD-BAF55B4A3942}"/>
              </a:ext>
            </a:extLst>
          </p:cNvPr>
          <p:cNvSpPr/>
          <p:nvPr/>
        </p:nvSpPr>
        <p:spPr>
          <a:xfrm>
            <a:off x="8774677" y="956672"/>
            <a:ext cx="474800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86" name="TextBox 2">
            <a:extLst>
              <a:ext uri="{FF2B5EF4-FFF2-40B4-BE49-F238E27FC236}">
                <a16:creationId xmlns:a16="http://schemas.microsoft.com/office/drawing/2014/main" id="{7AFEDEC4-ABE3-2C42-E6F4-88F8808137B5}"/>
              </a:ext>
            </a:extLst>
          </p:cNvPr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오픈소스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역할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향후 계획</a:t>
            </a:r>
            <a:endParaRPr kumimoji="0" lang="ko-KR" altLang="en-US" sz="1600" b="0" i="0" u="none" strike="noStrike" kern="1200" cap="none" spc="-150" normalizeH="0" baseline="0">
              <a:solidFill>
                <a:srgbClr val="A6A6A6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96" name="그림 295">
            <a:extLst>
              <a:ext uri="{FF2B5EF4-FFF2-40B4-BE49-F238E27FC236}">
                <a16:creationId xmlns:a16="http://schemas.microsoft.com/office/drawing/2014/main" id="{553FF946-8C40-1575-2EED-A565D61D4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074" y="2244634"/>
            <a:ext cx="6728137" cy="1346636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F73B1378-5266-4D1E-5AC8-B78172A69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799" y="1143160"/>
            <a:ext cx="5777542" cy="1403643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30389C64-B7D7-B7CE-645A-0F334A53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106" y="3347115"/>
            <a:ext cx="6640286" cy="1571402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C44A743F-82C3-75F9-9F03-575DA57A0D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61575" y="4350687"/>
            <a:ext cx="6728137" cy="1349611"/>
          </a:xfrm>
          <a:prstGeom prst="rect">
            <a:avLst/>
          </a:prstGeom>
        </p:spPr>
      </p:pic>
      <p:sp>
        <p:nvSpPr>
          <p:cNvPr id="300" name="TextBox 1">
            <a:extLst>
              <a:ext uri="{FF2B5EF4-FFF2-40B4-BE49-F238E27FC236}">
                <a16:creationId xmlns:a16="http://schemas.microsoft.com/office/drawing/2014/main" id="{418CB0EC-FBB0-3960-EF78-FD256918C5F8}"/>
              </a:ext>
            </a:extLst>
          </p:cNvPr>
          <p:cNvSpPr txBox="1"/>
          <p:nvPr/>
        </p:nvSpPr>
        <p:spPr>
          <a:xfrm>
            <a:off x="4058010" y="608322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최근 금융 시장의 높아진 변동성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주제 소개</a:t>
            </a:r>
            <a:endParaRPr kumimoji="0" lang="en-US" altLang="ko-KR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774677" y="956672"/>
            <a:ext cx="474800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86" name="TextBox 2"/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1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오픈소스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역할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향후 계획</a:t>
            </a:r>
            <a:endParaRPr kumimoji="0" lang="ko-KR" altLang="en-US" sz="1600" b="0" i="0" u="none" strike="noStrike" kern="1200" cap="none" spc="-150" normalizeH="0" baseline="0">
              <a:solidFill>
                <a:srgbClr val="A6A6A6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A24BB6-4303-55FB-0016-130A26B17DAA}"/>
              </a:ext>
            </a:extLst>
          </p:cNvPr>
          <p:cNvGrpSpPr/>
          <p:nvPr/>
        </p:nvGrpSpPr>
        <p:grpSpPr>
          <a:xfrm>
            <a:off x="1197662" y="1931785"/>
            <a:ext cx="9796676" cy="4194568"/>
            <a:chOff x="1197662" y="1931785"/>
            <a:chExt cx="9796676" cy="4194568"/>
          </a:xfrm>
        </p:grpSpPr>
        <p:sp>
          <p:nvSpPr>
            <p:cNvPr id="269" name="순서도: 대체 처리 268"/>
            <p:cNvSpPr/>
            <p:nvPr/>
          </p:nvSpPr>
          <p:spPr>
            <a:xfrm>
              <a:off x="1197662" y="1931785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89" name="그룹 288"/>
            <p:cNvGrpSpPr/>
            <p:nvPr/>
          </p:nvGrpSpPr>
          <p:grpSpPr>
            <a:xfrm>
              <a:off x="1629937" y="2476546"/>
              <a:ext cx="8932126" cy="401978"/>
              <a:chOff x="2136931" y="2495142"/>
              <a:chExt cx="8932126" cy="401978"/>
            </a:xfrm>
          </p:grpSpPr>
          <p:sp>
            <p:nvSpPr>
              <p:cNvPr id="270" name="TextBox 44"/>
              <p:cNvSpPr txBox="1"/>
              <p:nvPr/>
            </p:nvSpPr>
            <p:spPr>
              <a:xfrm>
                <a:off x="2633157" y="2560260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주가에 영향을 줄 수 있는 데이터를 선정하여 클러스터링 후 이에 기반한 분산 투자를 지원할 수 있는 정보 제공 서비스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71" name="그래픽 45" descr="배지 체크 표시1 단색으로 채워진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90" name="그룹 289"/>
            <p:cNvGrpSpPr/>
            <p:nvPr/>
          </p:nvGrpSpPr>
          <p:grpSpPr>
            <a:xfrm>
              <a:off x="1629937" y="3608091"/>
              <a:ext cx="8932126" cy="401978"/>
              <a:chOff x="2136931" y="2495142"/>
              <a:chExt cx="8932126" cy="401978"/>
            </a:xfrm>
          </p:grpSpPr>
          <p:sp>
            <p:nvSpPr>
              <p:cNvPr id="291" name="TextBox 44"/>
              <p:cNvSpPr txBox="1"/>
              <p:nvPr/>
            </p:nvSpPr>
            <p:spPr>
              <a:xfrm>
                <a:off x="2633157" y="2560260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최근 금융 시장의 변동성이 커짐에 따라 개별 종목에 대한 의존도를 줄이고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효과적인 분산 투자의 중요성이 더욱 강조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92" name="그래픽 45" descr="배지 체크 표시1 단색으로 채워진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93" name="그룹 292"/>
            <p:cNvGrpSpPr/>
            <p:nvPr/>
          </p:nvGrpSpPr>
          <p:grpSpPr>
            <a:xfrm>
              <a:off x="1629937" y="4739636"/>
              <a:ext cx="8932126" cy="871905"/>
              <a:chOff x="2136931" y="2495142"/>
              <a:chExt cx="8932126" cy="871905"/>
            </a:xfrm>
          </p:grpSpPr>
          <p:sp>
            <p:nvSpPr>
              <p:cNvPr id="294" name="TextBox 44"/>
              <p:cNvSpPr txBox="1"/>
              <p:nvPr/>
            </p:nvSpPr>
            <p:spPr>
              <a:xfrm>
                <a:off x="2633157" y="2495142"/>
                <a:ext cx="8435900" cy="87190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체</a:t>
                </a:r>
                <a:r>
                  <a: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계적이고 데이터 기반의 종목 </a:t>
                </a:r>
                <a:r>
                  <a:rPr kumimoji="0" lang="ko-KR" altLang="en-US" sz="1500" b="0" i="0" u="none" strike="noStrike" kern="1200" cap="none" spc="-50" normalizeH="0" baseline="0" dirty="0" err="1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그룹핑</a:t>
                </a:r>
                <a:r>
                  <a: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 필요</a:t>
                </a:r>
                <a:endPara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주가에 영향을 주는 다양한 특성을 반영하여 종목을 다차원적으로 클러스터링</a:t>
                </a:r>
                <a:endPara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→ 보다 신뢰할 수 있고 위험 대비 수익률을 개선하는 분산 투자 포트폴리오 구성에 도움이 될 수 있는 정보 제공</a:t>
                </a:r>
                <a:r>
                  <a:rPr kumimoji="0" lang="en-US" altLang="ko-KR" sz="150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!</a:t>
                </a:r>
                <a:endParaRPr kumimoji="0" lang="ko-KR" altLang="en-US" sz="150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pic>
            <p:nvPicPr>
              <p:cNvPr id="295" name="그래픽 45" descr="배지 체크 표시1 단색으로 채워진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D94B06-8319-98D0-4C87-8D77B75B33C4}"/>
              </a:ext>
            </a:extLst>
          </p:cNvPr>
          <p:cNvSpPr txBox="1"/>
          <p:nvPr/>
        </p:nvSpPr>
        <p:spPr>
          <a:xfrm>
            <a:off x="4058010" y="1301316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“Sell And Buy, SABU”</a:t>
            </a:r>
            <a:endParaRPr kumimoji="0" lang="en-US" altLang="ko-KR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92488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오픈소스 소개</a:t>
            </a:r>
            <a:endParaRPr kumimoji="0" lang="ko-KR" altLang="en-US" sz="3200" b="1" i="0" u="none" strike="noStrike" kern="1200" cap="none" spc="0" normalizeH="0" baseline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51394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83" name="직선 연결선 213"/>
          <p:cNvCxnSpPr/>
          <p:nvPr/>
        </p:nvCxnSpPr>
        <p:spPr>
          <a:xfrm>
            <a:off x="2298998" y="2405945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4" name="직사각형 214"/>
          <p:cNvSpPr/>
          <p:nvPr/>
        </p:nvSpPr>
        <p:spPr>
          <a:xfrm>
            <a:off x="1252688" y="2809010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85" name="Oval 197"/>
          <p:cNvSpPr/>
          <p:nvPr/>
        </p:nvSpPr>
        <p:spPr>
          <a:xfrm rot="5400000">
            <a:off x="1862133" y="1825356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24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Pretendard Light"/>
              <a:ea typeface="Pretendard"/>
              <a:cs typeface="+mn-cs"/>
            </a:endParaRPr>
          </a:p>
        </p:txBody>
      </p:sp>
      <p:sp>
        <p:nvSpPr>
          <p:cNvPr id="289" name="TextBox 222"/>
          <p:cNvSpPr txBox="1"/>
          <p:nvPr/>
        </p:nvSpPr>
        <p:spPr>
          <a:xfrm>
            <a:off x="1830805" y="2948901"/>
            <a:ext cx="960199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사용할 </a:t>
            </a:r>
            <a:r>
              <a:rPr kumimoji="0" lang="en-US" altLang="ko-KR" sz="16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API 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&amp;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오픈소스</a:t>
            </a:r>
            <a:endParaRPr kumimoji="0" lang="ko-KR" altLang="en-US" sz="16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90" name="직선 연결선 223"/>
          <p:cNvCxnSpPr/>
          <p:nvPr/>
        </p:nvCxnSpPr>
        <p:spPr>
          <a:xfrm>
            <a:off x="2099384" y="3568112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TextBox 258"/>
          <p:cNvSpPr txBox="1"/>
          <p:nvPr/>
        </p:nvSpPr>
        <p:spPr>
          <a:xfrm>
            <a:off x="1500591" y="3691212"/>
            <a:ext cx="1620628" cy="11719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시각화</a:t>
            </a:r>
            <a:endParaRPr kumimoji="0" lang="en-US" altLang="ko-KR" sz="15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모델 트레이닝</a:t>
            </a:r>
            <a:endParaRPr lang="en-US" altLang="ko-KR" sz="1500" dirty="0">
              <a:ln w="9525"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</a:endParaRPr>
          </a:p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데이터 수집</a:t>
            </a:r>
            <a:endParaRPr kumimoji="0" lang="en-US" altLang="ko-KR" sz="15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개발 툴</a:t>
            </a:r>
          </a:p>
        </p:txBody>
      </p:sp>
      <p:sp>
        <p:nvSpPr>
          <p:cNvPr id="292" name="TextBox 2"/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오픈소스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역할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향후 계획</a:t>
            </a:r>
            <a:endParaRPr kumimoji="0" lang="ko-KR" altLang="en-US" sz="1600" b="0" i="0" u="none" strike="noStrike" kern="1200" cap="none" spc="-150" normalizeH="0" baseline="0">
              <a:solidFill>
                <a:srgbClr val="A6A6A6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" name="그래픽 4" descr="남성 프로그래머 단색으로 채워진">
            <a:extLst>
              <a:ext uri="{FF2B5EF4-FFF2-40B4-BE49-F238E27FC236}">
                <a16:creationId xmlns:a16="http://schemas.microsoft.com/office/drawing/2014/main" id="{76EC42C2-9A40-1C9C-B671-CE552EB62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1169" y="1895573"/>
            <a:ext cx="661366" cy="661366"/>
          </a:xfrm>
          <a:prstGeom prst="rect">
            <a:avLst/>
          </a:prstGeom>
        </p:spPr>
      </p:pic>
      <p:sp>
        <p:nvSpPr>
          <p:cNvPr id="269" name="순서도: 대체 처리 268"/>
          <p:cNvSpPr/>
          <p:nvPr/>
        </p:nvSpPr>
        <p:spPr>
          <a:xfrm>
            <a:off x="4167529" y="1826728"/>
            <a:ext cx="7523727" cy="3858161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99F7D4-C0ED-7056-8969-450BE4B5D6C0}"/>
              </a:ext>
            </a:extLst>
          </p:cNvPr>
          <p:cNvGrpSpPr/>
          <p:nvPr/>
        </p:nvGrpSpPr>
        <p:grpSpPr>
          <a:xfrm>
            <a:off x="4471448" y="3137802"/>
            <a:ext cx="7007068" cy="401978"/>
            <a:chOff x="4840516" y="2314937"/>
            <a:chExt cx="70070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7C07D0B-3B51-6A7F-1DE0-8CBD6413DE9C}"/>
                </a:ext>
              </a:extLst>
            </p:cNvPr>
            <p:cNvSpPr txBox="1"/>
            <p:nvPr/>
          </p:nvSpPr>
          <p:spPr>
            <a:xfrm>
              <a:off x="5336742" y="2400509"/>
              <a:ext cx="6510842" cy="2308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대표적으로 사용할 오픈소스의 분야는 데이터 시각화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모델 트레이닝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데이터 수집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 툴 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FF8A636-D352-72C4-4089-E3FFCBDAA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40516" y="2314937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5776CD-9AB0-E138-034F-237A5F470909}"/>
              </a:ext>
            </a:extLst>
          </p:cNvPr>
          <p:cNvGrpSpPr/>
          <p:nvPr/>
        </p:nvGrpSpPr>
        <p:grpSpPr>
          <a:xfrm>
            <a:off x="4471448" y="3932676"/>
            <a:ext cx="6109466" cy="461665"/>
            <a:chOff x="4840516" y="2285093"/>
            <a:chExt cx="6109466" cy="46166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83C6DD3-5EBA-7162-61B3-EEFE8BCBD8B5}"/>
                </a:ext>
              </a:extLst>
            </p:cNvPr>
            <p:cNvSpPr txBox="1"/>
            <p:nvPr/>
          </p:nvSpPr>
          <p:spPr>
            <a:xfrm>
              <a:off x="5336742" y="2285093"/>
              <a:ext cx="5613240" cy="46166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해당 분야에서 활용 가능한 오픈소스 라이브러리와 도구 중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프로젝트 목적에 적합한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기술들을 후보로 선정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B530375A-8343-69FB-6B31-248354A2B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40516" y="2314937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A28930-378D-3AEB-357C-9335399495D1}"/>
              </a:ext>
            </a:extLst>
          </p:cNvPr>
          <p:cNvGrpSpPr/>
          <p:nvPr/>
        </p:nvGrpSpPr>
        <p:grpSpPr>
          <a:xfrm>
            <a:off x="4471448" y="4787239"/>
            <a:ext cx="6210630" cy="401978"/>
            <a:chOff x="4840516" y="2314937"/>
            <a:chExt cx="6210630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8DF9F85-4820-080C-2552-F6E10448026C}"/>
                </a:ext>
              </a:extLst>
            </p:cNvPr>
            <p:cNvSpPr txBox="1"/>
            <p:nvPr/>
          </p:nvSpPr>
          <p:spPr>
            <a:xfrm>
              <a:off x="5336742" y="2400509"/>
              <a:ext cx="5714404" cy="2308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라이브러리는 무수히 많기 때문에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픽스를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하기 보다는 상황에 따라 유연하게 변경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E7628974-D27F-653D-3B2C-0DB75EDC3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40516" y="2314937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D685FC-82E6-32B7-0E00-CE37819E2452}"/>
              </a:ext>
            </a:extLst>
          </p:cNvPr>
          <p:cNvGrpSpPr/>
          <p:nvPr/>
        </p:nvGrpSpPr>
        <p:grpSpPr>
          <a:xfrm>
            <a:off x="4471448" y="2313084"/>
            <a:ext cx="5917680" cy="401978"/>
            <a:chOff x="4840516" y="2314937"/>
            <a:chExt cx="5917680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16D7F61-DB97-74CF-369B-D632B7F35637}"/>
                </a:ext>
              </a:extLst>
            </p:cNvPr>
            <p:cNvSpPr txBox="1"/>
            <p:nvPr/>
          </p:nvSpPr>
          <p:spPr>
            <a:xfrm>
              <a:off x="5336742" y="2380055"/>
              <a:ext cx="542145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직접 구현할 부분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시각화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03CF269-8FC3-F2FE-6901-6980EA49C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40516" y="2314937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82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DE34D-6FFF-076D-60B1-3755CAFF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8CDB03-61CE-68C1-C525-4B157537651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98C71-757E-07D5-CD73-CCE64563BB30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후보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기술 스택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83742D-63A0-F24E-620D-1B0490C7BF3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A90D5-BF69-BFED-5AFF-1EF97B12611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769144-0215-8CAE-AA54-F113A02F224F}"/>
              </a:ext>
            </a:extLst>
          </p:cNvPr>
          <p:cNvSpPr/>
          <p:nvPr/>
        </p:nvSpPr>
        <p:spPr>
          <a:xfrm>
            <a:off x="9451394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92" name="TextBox 2">
            <a:extLst>
              <a:ext uri="{FF2B5EF4-FFF2-40B4-BE49-F238E27FC236}">
                <a16:creationId xmlns:a16="http://schemas.microsoft.com/office/drawing/2014/main" id="{579CDCC7-6BAA-684D-6C1B-D7A476488BB4}"/>
              </a:ext>
            </a:extLst>
          </p:cNvPr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오픈소스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역할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향후 계획</a:t>
            </a:r>
            <a:endParaRPr kumimoji="0" lang="ko-KR" altLang="en-US" sz="1600" b="0" i="0" u="none" strike="noStrike" kern="1200" cap="none" spc="-150" normalizeH="0" baseline="0">
              <a:solidFill>
                <a:srgbClr val="A6A6A6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3CBBE5-EB44-52A8-D0BE-6F4A9980A966}"/>
              </a:ext>
            </a:extLst>
          </p:cNvPr>
          <p:cNvGrpSpPr/>
          <p:nvPr/>
        </p:nvGrpSpPr>
        <p:grpSpPr>
          <a:xfrm>
            <a:off x="6238788" y="1826730"/>
            <a:ext cx="2116434" cy="3858162"/>
            <a:chOff x="6038838" y="1826730"/>
            <a:chExt cx="2116434" cy="3858162"/>
          </a:xfrm>
        </p:grpSpPr>
        <p:cxnSp>
          <p:nvCxnSpPr>
            <p:cNvPr id="51" name="직선 연결선 213">
              <a:extLst>
                <a:ext uri="{FF2B5EF4-FFF2-40B4-BE49-F238E27FC236}">
                  <a16:creationId xmlns:a16="http://schemas.microsoft.com/office/drawing/2014/main" id="{EB4495AF-ED76-CC30-502C-48ABD359DB90}"/>
                </a:ext>
              </a:extLst>
            </p:cNvPr>
            <p:cNvCxnSpPr/>
            <p:nvPr/>
          </p:nvCxnSpPr>
          <p:spPr>
            <a:xfrm>
              <a:off x="7085148" y="240594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214">
              <a:extLst>
                <a:ext uri="{FF2B5EF4-FFF2-40B4-BE49-F238E27FC236}">
                  <a16:creationId xmlns:a16="http://schemas.microsoft.com/office/drawing/2014/main" id="{9015DA4A-D491-ABB9-ABFD-F9851F3E8C64}"/>
                </a:ext>
              </a:extLst>
            </p:cNvPr>
            <p:cNvSpPr/>
            <p:nvPr/>
          </p:nvSpPr>
          <p:spPr>
            <a:xfrm>
              <a:off x="6038838" y="2809010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3" name="Oval 197">
              <a:extLst>
                <a:ext uri="{FF2B5EF4-FFF2-40B4-BE49-F238E27FC236}">
                  <a16:creationId xmlns:a16="http://schemas.microsoft.com/office/drawing/2014/main" id="{5D41AAAC-23B4-B1E7-7D0E-650792E4D755}"/>
                </a:ext>
              </a:extLst>
            </p:cNvPr>
            <p:cNvSpPr/>
            <p:nvPr/>
          </p:nvSpPr>
          <p:spPr>
            <a:xfrm rot="5400000">
              <a:off x="6648283" y="182535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id-ID" sz="24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Light"/>
                <a:ea typeface="Pretendard"/>
                <a:cs typeface="+mn-cs"/>
              </a:endParaRPr>
            </a:p>
          </p:txBody>
        </p:sp>
        <p:sp>
          <p:nvSpPr>
            <p:cNvPr id="54" name="TextBox 222">
              <a:extLst>
                <a:ext uri="{FF2B5EF4-FFF2-40B4-BE49-F238E27FC236}">
                  <a16:creationId xmlns:a16="http://schemas.microsoft.com/office/drawing/2014/main" id="{89D81264-724A-CE02-D632-DB31294D9053}"/>
                </a:ext>
              </a:extLst>
            </p:cNvPr>
            <p:cNvSpPr txBox="1"/>
            <p:nvPr/>
          </p:nvSpPr>
          <p:spPr>
            <a:xfrm>
              <a:off x="6628177" y="3088860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</a:t>
              </a:r>
              <a:r>
                <a:rPr kumimoji="0" lang="en-US" altLang="ko-KR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수집</a:t>
              </a:r>
              <a:endPara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cxnSp>
          <p:nvCxnSpPr>
            <p:cNvPr id="55" name="직선 연결선 223">
              <a:extLst>
                <a:ext uri="{FF2B5EF4-FFF2-40B4-BE49-F238E27FC236}">
                  <a16:creationId xmlns:a16="http://schemas.microsoft.com/office/drawing/2014/main" id="{55F30942-E8AD-818D-60EA-E2BA798586F3}"/>
                </a:ext>
              </a:extLst>
            </p:cNvPr>
            <p:cNvCxnSpPr/>
            <p:nvPr/>
          </p:nvCxnSpPr>
          <p:spPr>
            <a:xfrm>
              <a:off x="6885534" y="3568112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258">
              <a:extLst>
                <a:ext uri="{FF2B5EF4-FFF2-40B4-BE49-F238E27FC236}">
                  <a16:creationId xmlns:a16="http://schemas.microsoft.com/office/drawing/2014/main" id="{4A2E2F4C-AFC3-7D56-3FFD-F7742B5C666E}"/>
                </a:ext>
              </a:extLst>
            </p:cNvPr>
            <p:cNvSpPr txBox="1"/>
            <p:nvPr/>
          </p:nvSpPr>
          <p:spPr>
            <a:xfrm>
              <a:off x="6286741" y="3691212"/>
              <a:ext cx="1620628" cy="87190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requests</a:t>
              </a:r>
            </a:p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Alpha Vantage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미국 주가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24" descr="데이터베이스 단색으로 채워진">
              <a:extLst>
                <a:ext uri="{FF2B5EF4-FFF2-40B4-BE49-F238E27FC236}">
                  <a16:creationId xmlns:a16="http://schemas.microsoft.com/office/drawing/2014/main" id="{8A110A7F-E4AF-E724-F2A1-DD9E8DBE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74072" y="1952034"/>
              <a:ext cx="609809" cy="60980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EA2317-C9D4-E0AD-0318-975537F65E37}"/>
              </a:ext>
            </a:extLst>
          </p:cNvPr>
          <p:cNvGrpSpPr/>
          <p:nvPr/>
        </p:nvGrpSpPr>
        <p:grpSpPr>
          <a:xfrm>
            <a:off x="8640801" y="1826730"/>
            <a:ext cx="2116434" cy="3858162"/>
            <a:chOff x="8458725" y="1826730"/>
            <a:chExt cx="2116434" cy="3858162"/>
          </a:xfrm>
        </p:grpSpPr>
        <p:cxnSp>
          <p:nvCxnSpPr>
            <p:cNvPr id="58" name="직선 연결선 213">
              <a:extLst>
                <a:ext uri="{FF2B5EF4-FFF2-40B4-BE49-F238E27FC236}">
                  <a16:creationId xmlns:a16="http://schemas.microsoft.com/office/drawing/2014/main" id="{1A0CC6A6-D275-3A31-59DE-3DFC326B448D}"/>
                </a:ext>
              </a:extLst>
            </p:cNvPr>
            <p:cNvCxnSpPr/>
            <p:nvPr/>
          </p:nvCxnSpPr>
          <p:spPr>
            <a:xfrm>
              <a:off x="9505035" y="240594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214">
              <a:extLst>
                <a:ext uri="{FF2B5EF4-FFF2-40B4-BE49-F238E27FC236}">
                  <a16:creationId xmlns:a16="http://schemas.microsoft.com/office/drawing/2014/main" id="{EB57AF51-DF5F-551A-BFC3-A19DEFC5668C}"/>
                </a:ext>
              </a:extLst>
            </p:cNvPr>
            <p:cNvSpPr/>
            <p:nvPr/>
          </p:nvSpPr>
          <p:spPr>
            <a:xfrm>
              <a:off x="8458725" y="2809010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0" name="Oval 197">
              <a:extLst>
                <a:ext uri="{FF2B5EF4-FFF2-40B4-BE49-F238E27FC236}">
                  <a16:creationId xmlns:a16="http://schemas.microsoft.com/office/drawing/2014/main" id="{65556BB6-B1BD-0042-E0B4-C723E4506401}"/>
                </a:ext>
              </a:extLst>
            </p:cNvPr>
            <p:cNvSpPr/>
            <p:nvPr/>
          </p:nvSpPr>
          <p:spPr>
            <a:xfrm rot="5400000">
              <a:off x="9068170" y="182535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id-ID" sz="24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Light"/>
                <a:ea typeface="Pretendard"/>
                <a:cs typeface="+mn-cs"/>
              </a:endParaRPr>
            </a:p>
          </p:txBody>
        </p:sp>
        <p:sp>
          <p:nvSpPr>
            <p:cNvPr id="61" name="TextBox 222">
              <a:extLst>
                <a:ext uri="{FF2B5EF4-FFF2-40B4-BE49-F238E27FC236}">
                  <a16:creationId xmlns:a16="http://schemas.microsoft.com/office/drawing/2014/main" id="{141539EF-D644-4DB8-7BBC-91810C7B1B5B}"/>
                </a:ext>
              </a:extLst>
            </p:cNvPr>
            <p:cNvSpPr txBox="1"/>
            <p:nvPr/>
          </p:nvSpPr>
          <p:spPr>
            <a:xfrm>
              <a:off x="9225996" y="3088860"/>
              <a:ext cx="58189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개발 툴</a:t>
              </a:r>
              <a:endPara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cxnSp>
          <p:nvCxnSpPr>
            <p:cNvPr id="62" name="직선 연결선 223">
              <a:extLst>
                <a:ext uri="{FF2B5EF4-FFF2-40B4-BE49-F238E27FC236}">
                  <a16:creationId xmlns:a16="http://schemas.microsoft.com/office/drawing/2014/main" id="{08B7FC95-3F3F-50DC-E472-750EB8DCB98C}"/>
                </a:ext>
              </a:extLst>
            </p:cNvPr>
            <p:cNvCxnSpPr/>
            <p:nvPr/>
          </p:nvCxnSpPr>
          <p:spPr>
            <a:xfrm>
              <a:off x="9305421" y="3568112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258">
              <a:extLst>
                <a:ext uri="{FF2B5EF4-FFF2-40B4-BE49-F238E27FC236}">
                  <a16:creationId xmlns:a16="http://schemas.microsoft.com/office/drawing/2014/main" id="{71763BCD-78C1-71EC-A09E-B93EF59BE34B}"/>
                </a:ext>
              </a:extLst>
            </p:cNvPr>
            <p:cNvSpPr txBox="1"/>
            <p:nvPr/>
          </p:nvSpPr>
          <p:spPr>
            <a:xfrm>
              <a:off x="8706628" y="3691212"/>
              <a:ext cx="1620628" cy="2717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React Framework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cxnSp>
          <p:nvCxnSpPr>
            <p:cNvPr id="262" name="직선 연결선 223">
              <a:extLst>
                <a:ext uri="{FF2B5EF4-FFF2-40B4-BE49-F238E27FC236}">
                  <a16:creationId xmlns:a16="http://schemas.microsoft.com/office/drawing/2014/main" id="{27CFCEDF-BEF6-8315-38DD-841874DAE83D}"/>
                </a:ext>
              </a:extLst>
            </p:cNvPr>
            <p:cNvCxnSpPr/>
            <p:nvPr/>
          </p:nvCxnSpPr>
          <p:spPr>
            <a:xfrm>
              <a:off x="9371029" y="3568112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래픽 12" descr="도구 단색으로 채워진">
              <a:extLst>
                <a:ext uri="{FF2B5EF4-FFF2-40B4-BE49-F238E27FC236}">
                  <a16:creationId xmlns:a16="http://schemas.microsoft.com/office/drawing/2014/main" id="{AA7FF92F-7CD3-8D50-C15A-C927E730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4391" y="1991200"/>
              <a:ext cx="522337" cy="52233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D37C4F-FBF2-5C51-9E10-AAEDB342062F}"/>
              </a:ext>
            </a:extLst>
          </p:cNvPr>
          <p:cNvGrpSpPr/>
          <p:nvPr/>
        </p:nvGrpSpPr>
        <p:grpSpPr>
          <a:xfrm>
            <a:off x="1434764" y="1826730"/>
            <a:ext cx="2116434" cy="3858162"/>
            <a:chOff x="1252688" y="1826730"/>
            <a:chExt cx="2116434" cy="3858162"/>
          </a:xfrm>
        </p:grpSpPr>
        <p:cxnSp>
          <p:nvCxnSpPr>
            <p:cNvPr id="30" name="직선 연결선 213">
              <a:extLst>
                <a:ext uri="{FF2B5EF4-FFF2-40B4-BE49-F238E27FC236}">
                  <a16:creationId xmlns:a16="http://schemas.microsoft.com/office/drawing/2014/main" id="{D9F38D7A-0211-25CE-E9D4-8CAE27137849}"/>
                </a:ext>
              </a:extLst>
            </p:cNvPr>
            <p:cNvCxnSpPr/>
            <p:nvPr/>
          </p:nvCxnSpPr>
          <p:spPr>
            <a:xfrm>
              <a:off x="2298998" y="240594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214">
              <a:extLst>
                <a:ext uri="{FF2B5EF4-FFF2-40B4-BE49-F238E27FC236}">
                  <a16:creationId xmlns:a16="http://schemas.microsoft.com/office/drawing/2014/main" id="{2D6C42EA-C769-081A-B94B-A56905486F5A}"/>
                </a:ext>
              </a:extLst>
            </p:cNvPr>
            <p:cNvSpPr/>
            <p:nvPr/>
          </p:nvSpPr>
          <p:spPr>
            <a:xfrm>
              <a:off x="1252688" y="2809010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32" name="Oval 197">
              <a:extLst>
                <a:ext uri="{FF2B5EF4-FFF2-40B4-BE49-F238E27FC236}">
                  <a16:creationId xmlns:a16="http://schemas.microsoft.com/office/drawing/2014/main" id="{83AD9B26-AC19-9CFD-7800-FA72AFAC8690}"/>
                </a:ext>
              </a:extLst>
            </p:cNvPr>
            <p:cNvSpPr/>
            <p:nvPr/>
          </p:nvSpPr>
          <p:spPr>
            <a:xfrm rot="5400000">
              <a:off x="1862133" y="182535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id-ID" sz="24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Light"/>
                <a:ea typeface="Pretendard"/>
                <a:cs typeface="+mn-cs"/>
              </a:endParaRPr>
            </a:p>
          </p:txBody>
        </p:sp>
        <p:sp>
          <p:nvSpPr>
            <p:cNvPr id="33" name="TextBox 222">
              <a:extLst>
                <a:ext uri="{FF2B5EF4-FFF2-40B4-BE49-F238E27FC236}">
                  <a16:creationId xmlns:a16="http://schemas.microsoft.com/office/drawing/2014/main" id="{C5D236F4-7409-83C3-870C-C1AC07B3E223}"/>
                </a:ext>
              </a:extLst>
            </p:cNvPr>
            <p:cNvSpPr txBox="1"/>
            <p:nvPr/>
          </p:nvSpPr>
          <p:spPr>
            <a:xfrm>
              <a:off x="2044005" y="3088860"/>
              <a:ext cx="533799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시각화</a:t>
              </a:r>
              <a:endPara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cxnSp>
          <p:nvCxnSpPr>
            <p:cNvPr id="34" name="직선 연결선 223">
              <a:extLst>
                <a:ext uri="{FF2B5EF4-FFF2-40B4-BE49-F238E27FC236}">
                  <a16:creationId xmlns:a16="http://schemas.microsoft.com/office/drawing/2014/main" id="{14127A3B-41EF-1B9F-742D-07799DB1A1BD}"/>
                </a:ext>
              </a:extLst>
            </p:cNvPr>
            <p:cNvCxnSpPr/>
            <p:nvPr/>
          </p:nvCxnSpPr>
          <p:spPr>
            <a:xfrm>
              <a:off x="2099384" y="3568112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258">
              <a:extLst>
                <a:ext uri="{FF2B5EF4-FFF2-40B4-BE49-F238E27FC236}">
                  <a16:creationId xmlns:a16="http://schemas.microsoft.com/office/drawing/2014/main" id="{A9700592-27EE-14AC-612C-A2B3E9D72F8B}"/>
                </a:ext>
              </a:extLst>
            </p:cNvPr>
            <p:cNvSpPr txBox="1"/>
            <p:nvPr/>
          </p:nvSpPr>
          <p:spPr>
            <a:xfrm>
              <a:off x="1500591" y="3691212"/>
              <a:ext cx="1620628" cy="57182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R="0" lvl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Python: matplotlib</a:t>
              </a:r>
            </a:p>
            <a:p>
              <a:pPr marR="0" lvl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ApexChart.js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26" descr="가로 막대형 차트 단색으로 채워진">
              <a:extLst>
                <a:ext uri="{FF2B5EF4-FFF2-40B4-BE49-F238E27FC236}">
                  <a16:creationId xmlns:a16="http://schemas.microsoft.com/office/drawing/2014/main" id="{213421A1-11B0-285B-7978-79FDC4B28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96338" y="1950876"/>
              <a:ext cx="605318" cy="60531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3984C1-15DF-7602-F953-D5A8373DAED0}"/>
              </a:ext>
            </a:extLst>
          </p:cNvPr>
          <p:cNvGrpSpPr/>
          <p:nvPr/>
        </p:nvGrpSpPr>
        <p:grpSpPr>
          <a:xfrm>
            <a:off x="3836776" y="1826730"/>
            <a:ext cx="2116434" cy="3858162"/>
            <a:chOff x="3678845" y="1826730"/>
            <a:chExt cx="2116434" cy="3858162"/>
          </a:xfrm>
        </p:grpSpPr>
        <p:cxnSp>
          <p:nvCxnSpPr>
            <p:cNvPr id="44" name="직선 연결선 213">
              <a:extLst>
                <a:ext uri="{FF2B5EF4-FFF2-40B4-BE49-F238E27FC236}">
                  <a16:creationId xmlns:a16="http://schemas.microsoft.com/office/drawing/2014/main" id="{CA4CCCB3-0298-1A49-5675-CEB3C0F55E55}"/>
                </a:ext>
              </a:extLst>
            </p:cNvPr>
            <p:cNvCxnSpPr/>
            <p:nvPr/>
          </p:nvCxnSpPr>
          <p:spPr>
            <a:xfrm>
              <a:off x="4725155" y="240594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214">
              <a:extLst>
                <a:ext uri="{FF2B5EF4-FFF2-40B4-BE49-F238E27FC236}">
                  <a16:creationId xmlns:a16="http://schemas.microsoft.com/office/drawing/2014/main" id="{C9EA174F-9579-E7B3-C990-7DBF7B754E0D}"/>
                </a:ext>
              </a:extLst>
            </p:cNvPr>
            <p:cNvSpPr/>
            <p:nvPr/>
          </p:nvSpPr>
          <p:spPr>
            <a:xfrm>
              <a:off x="3678845" y="2809010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6" name="Oval 197">
              <a:extLst>
                <a:ext uri="{FF2B5EF4-FFF2-40B4-BE49-F238E27FC236}">
                  <a16:creationId xmlns:a16="http://schemas.microsoft.com/office/drawing/2014/main" id="{10544EA6-0EFD-35BC-9C5E-D58C95AF8C87}"/>
                </a:ext>
              </a:extLst>
            </p:cNvPr>
            <p:cNvSpPr/>
            <p:nvPr/>
          </p:nvSpPr>
          <p:spPr>
            <a:xfrm rot="5400000">
              <a:off x="4288290" y="182535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id-ID" sz="24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Light"/>
                <a:ea typeface="Pretendard"/>
                <a:cs typeface="+mn-cs"/>
              </a:endParaRPr>
            </a:p>
          </p:txBody>
        </p:sp>
        <p:sp>
          <p:nvSpPr>
            <p:cNvPr id="47" name="TextBox 222">
              <a:extLst>
                <a:ext uri="{FF2B5EF4-FFF2-40B4-BE49-F238E27FC236}">
                  <a16:creationId xmlns:a16="http://schemas.microsoft.com/office/drawing/2014/main" id="{A796D7B5-CEF0-864D-F409-B8CA7184076D}"/>
                </a:ext>
              </a:extLst>
            </p:cNvPr>
            <p:cNvSpPr txBox="1"/>
            <p:nvPr/>
          </p:nvSpPr>
          <p:spPr>
            <a:xfrm>
              <a:off x="4179216" y="3088860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모델</a:t>
              </a:r>
              <a:r>
                <a:rPr kumimoji="0" lang="en-US" altLang="ko-KR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트레이닝</a:t>
              </a:r>
              <a:endParaRPr kumimoji="0" lang="ko-KR" altLang="en-US" sz="16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cxnSp>
          <p:nvCxnSpPr>
            <p:cNvPr id="48" name="직선 연결선 223">
              <a:extLst>
                <a:ext uri="{FF2B5EF4-FFF2-40B4-BE49-F238E27FC236}">
                  <a16:creationId xmlns:a16="http://schemas.microsoft.com/office/drawing/2014/main" id="{75BD5A1C-3074-95DF-A3DF-869C3EF83182}"/>
                </a:ext>
              </a:extLst>
            </p:cNvPr>
            <p:cNvCxnSpPr/>
            <p:nvPr/>
          </p:nvCxnSpPr>
          <p:spPr>
            <a:xfrm>
              <a:off x="4525541" y="3568112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258">
              <a:extLst>
                <a:ext uri="{FF2B5EF4-FFF2-40B4-BE49-F238E27FC236}">
                  <a16:creationId xmlns:a16="http://schemas.microsoft.com/office/drawing/2014/main" id="{6C398C8E-E683-DA67-D496-74D0DD64795B}"/>
                </a:ext>
              </a:extLst>
            </p:cNvPr>
            <p:cNvSpPr txBox="1"/>
            <p:nvPr/>
          </p:nvSpPr>
          <p:spPr>
            <a:xfrm>
              <a:off x="3926748" y="3691212"/>
              <a:ext cx="1620628" cy="87190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pandas</a:t>
              </a:r>
            </a:p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scikit-learn</a:t>
              </a:r>
            </a:p>
            <a:p>
              <a:pPr marL="0" marR="0" lvl="0" indent="0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numpy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28" descr="아이디어 단색으로 채워진">
              <a:extLst>
                <a:ext uri="{FF2B5EF4-FFF2-40B4-BE49-F238E27FC236}">
                  <a16:creationId xmlns:a16="http://schemas.microsoft.com/office/drawing/2014/main" id="{63903691-8D8C-A851-684F-02F0D83C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34402" y="1973255"/>
              <a:ext cx="605318" cy="605318"/>
            </a:xfrm>
            <a:prstGeom prst="rect">
              <a:avLst/>
            </a:prstGeom>
          </p:spPr>
        </p:pic>
      </p:grpSp>
      <p:sp>
        <p:nvSpPr>
          <p:cNvPr id="265" name="TextBox 1">
            <a:extLst>
              <a:ext uri="{FF2B5EF4-FFF2-40B4-BE49-F238E27FC236}">
                <a16:creationId xmlns:a16="http://schemas.microsoft.com/office/drawing/2014/main" id="{E667D07F-2C05-0CE7-89E3-974401D254C2}"/>
              </a:ext>
            </a:extLst>
          </p:cNvPr>
          <p:cNvSpPr txBox="1"/>
          <p:nvPr/>
        </p:nvSpPr>
        <p:spPr>
          <a:xfrm>
            <a:off x="3842254" y="6083224"/>
            <a:ext cx="4507492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상황과 목적에 따라 유연하게 변경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61762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0370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데이터 분석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Feature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선정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데이터 </a:t>
                </a: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전처리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분석</a:t>
                </a: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발표 자료 제작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3335186"/>
            <a:ext cx="17973" cy="2138695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1449754"/>
            <a:chOff x="2536829" y="3095120"/>
            <a:chExt cx="1918233" cy="1449754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1776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216128" y="2423323"/>
            <a:ext cx="2830909" cy="8151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0" i="1" u="none" strike="noStrike" kern="1200" cap="none" spc="0" normalizeH="0" baseline="0"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“SABU”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544874"/>
              <a:ext cx="17973" cy="929010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849133" y="3095120"/>
                <a:ext cx="1293624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데이터 수집 및 시각화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Feature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</a:t>
                </a: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API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요청</a:t>
                </a: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수집</a:t>
                </a: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시각화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발표 자료 제작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sp>
        <p:nvSpPr>
          <p:cNvPr id="116" name="직사각형 115"/>
          <p:cNvSpPr/>
          <p:nvPr/>
        </p:nvSpPr>
        <p:spPr>
          <a:xfrm>
            <a:off x="10446786" y="956672"/>
            <a:ext cx="474899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9" name="TextBox 2"/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오픈소스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</a:t>
            </a:r>
            <a:r>
              <a:rPr kumimoji="0" lang="ko-KR" altLang="en-US" sz="1600" i="0" u="none" strike="noStrike" kern="1200" cap="none" spc="-15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</a:t>
            </a:r>
            <a:r>
              <a:rPr kumimoji="0" lang="en-US" altLang="ko-KR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향후 계획</a:t>
            </a:r>
            <a:endParaRPr kumimoji="0" lang="ko-KR" altLang="en-US" sz="1600" b="0" i="0" u="none" strike="noStrike" kern="1200" cap="none" spc="-150" normalizeH="0" baseline="0">
              <a:solidFill>
                <a:srgbClr val="A6A6A6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CBA33-2506-A297-C7F4-3E2CFD21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18A545F-4E5D-6107-171F-5B2B086CE315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677B4B-3AB4-0BDA-9D3A-4A168CBCF9E9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향후 계획</a:t>
            </a:r>
            <a:endParaRPr kumimoji="0" lang="en-US" altLang="ko-KR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AFB74F-7D87-E0A3-186F-E32BA3148A9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CEC0B-1D9A-8253-9C32-6979653874E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59F0AB-7EED-C589-03D6-D9D442767987}"/>
              </a:ext>
            </a:extLst>
          </p:cNvPr>
          <p:cNvSpPr/>
          <p:nvPr/>
        </p:nvSpPr>
        <p:spPr>
          <a:xfrm>
            <a:off x="11151636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7D9947E-6686-822C-7F7D-796FBE2DFE2C}"/>
              </a:ext>
            </a:extLst>
          </p:cNvPr>
          <p:cNvSpPr txBox="1"/>
          <p:nvPr/>
        </p:nvSpPr>
        <p:spPr>
          <a:xfrm>
            <a:off x="8699467" y="622600"/>
            <a:ext cx="3297578" cy="244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/>
                <a:ea typeface="Pretendard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개요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오픈소스    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역할    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 </a:t>
            </a:r>
            <a:r>
              <a:rPr kumimoji="0" lang="ko-KR" altLang="en-US" sz="1600" i="0" u="none" strike="noStrike" kern="1200" cap="none" spc="-15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향후 계획</a:t>
            </a:r>
            <a:endParaRPr kumimoji="0" lang="ko-KR" altLang="en-US" sz="1600" i="0" u="none" strike="noStrike" kern="1200" cap="none" spc="-15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616"/>
          <a:stretch/>
        </p:blipFill>
        <p:spPr>
          <a:xfrm>
            <a:off x="7415069" y="1784695"/>
            <a:ext cx="4334346" cy="2154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D2D950-9478-DECD-434D-FA70A6936EF2}"/>
              </a:ext>
            </a:extLst>
          </p:cNvPr>
          <p:cNvGrpSpPr/>
          <p:nvPr/>
        </p:nvGrpSpPr>
        <p:grpSpPr>
          <a:xfrm>
            <a:off x="442585" y="1626405"/>
            <a:ext cx="6630019" cy="4727741"/>
            <a:chOff x="573214" y="1626405"/>
            <a:chExt cx="6630019" cy="4727741"/>
          </a:xfrm>
        </p:grpSpPr>
        <p:sp>
          <p:nvSpPr>
            <p:cNvPr id="269" name="순서도: 대체 처리 268">
              <a:extLst>
                <a:ext uri="{FF2B5EF4-FFF2-40B4-BE49-F238E27FC236}">
                  <a16:creationId xmlns:a16="http://schemas.microsoft.com/office/drawing/2014/main" id="{A17B488F-A2BF-1E09-549C-A5BD36C5ABD6}"/>
                </a:ext>
              </a:extLst>
            </p:cNvPr>
            <p:cNvSpPr/>
            <p:nvPr/>
          </p:nvSpPr>
          <p:spPr>
            <a:xfrm>
              <a:off x="573214" y="1626405"/>
              <a:ext cx="6630019" cy="4727741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85E811-60E6-3FFC-095E-9017EA0CDB7C}"/>
                </a:ext>
              </a:extLst>
            </p:cNvPr>
            <p:cNvGrpSpPr/>
            <p:nvPr/>
          </p:nvGrpSpPr>
          <p:grpSpPr>
            <a:xfrm>
              <a:off x="902852" y="4031299"/>
              <a:ext cx="6029793" cy="401978"/>
              <a:chOff x="902852" y="2295669"/>
              <a:chExt cx="6029793" cy="401978"/>
            </a:xfrm>
          </p:grpSpPr>
          <p:sp>
            <p:nvSpPr>
              <p:cNvPr id="270" name="TextBox 44">
                <a:extLst>
                  <a:ext uri="{FF2B5EF4-FFF2-40B4-BE49-F238E27FC236}">
                    <a16:creationId xmlns:a16="http://schemas.microsoft.com/office/drawing/2014/main" id="{453DFF57-16A7-1087-B446-297AAF3CF5EB}"/>
                  </a:ext>
                </a:extLst>
              </p:cNvPr>
              <p:cNvSpPr txBox="1"/>
              <p:nvPr/>
            </p:nvSpPr>
            <p:spPr>
              <a:xfrm>
                <a:off x="1399078" y="2342125"/>
                <a:ext cx="5533567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사용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언어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: Python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7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4C44795-D64F-4D85-FDCA-DC8C7A2068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02852" y="229566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45269FD-C234-6386-46A7-331A340D70A2}"/>
                </a:ext>
              </a:extLst>
            </p:cNvPr>
            <p:cNvGrpSpPr/>
            <p:nvPr/>
          </p:nvGrpSpPr>
          <p:grpSpPr>
            <a:xfrm>
              <a:off x="902852" y="2160289"/>
              <a:ext cx="5908495" cy="401978"/>
              <a:chOff x="1005489" y="3434957"/>
              <a:chExt cx="5908495" cy="401978"/>
            </a:xfrm>
          </p:grpSpPr>
          <p:sp>
            <p:nvSpPr>
              <p:cNvPr id="291" name="TextBox 44">
                <a:extLst>
                  <a:ext uri="{FF2B5EF4-FFF2-40B4-BE49-F238E27FC236}">
                    <a16:creationId xmlns:a16="http://schemas.microsoft.com/office/drawing/2014/main" id="{24890307-9DDC-791F-A8F5-7825DBBF51D2}"/>
                  </a:ext>
                </a:extLst>
              </p:cNvPr>
              <p:cNvSpPr txBox="1"/>
              <p:nvPr/>
            </p:nvSpPr>
            <p:spPr>
              <a:xfrm>
                <a:off x="1501715" y="3489723"/>
                <a:ext cx="5412269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매주 월요일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16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시 정기 회의 진행</a:t>
                </a:r>
              </a:p>
            </p:txBody>
          </p:sp>
          <p:pic>
            <p:nvPicPr>
              <p:cNvPr id="29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E17FE081-78A7-D9B5-0034-F4ED91842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05489" y="3434957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9DEC11D4-F121-0817-9F23-BF6B25F75120}"/>
                </a:ext>
              </a:extLst>
            </p:cNvPr>
            <p:cNvGrpSpPr/>
            <p:nvPr/>
          </p:nvGrpSpPr>
          <p:grpSpPr>
            <a:xfrm>
              <a:off x="902852" y="4654969"/>
              <a:ext cx="5382503" cy="401978"/>
              <a:chOff x="2136931" y="2495142"/>
              <a:chExt cx="5382503" cy="401978"/>
            </a:xfrm>
          </p:grpSpPr>
          <p:sp>
            <p:nvSpPr>
              <p:cNvPr id="294" name="TextBox 44">
                <a:extLst>
                  <a:ext uri="{FF2B5EF4-FFF2-40B4-BE49-F238E27FC236}">
                    <a16:creationId xmlns:a16="http://schemas.microsoft.com/office/drawing/2014/main" id="{1569E756-FC61-4554-107A-219FEB6EE727}"/>
                  </a:ext>
                </a:extLst>
              </p:cNvPr>
              <p:cNvSpPr txBox="1"/>
              <p:nvPr/>
            </p:nvSpPr>
            <p:spPr>
              <a:xfrm>
                <a:off x="2633157" y="2546216"/>
                <a:ext cx="4886277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5/14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진행 상황 중간 보고</a:t>
                </a:r>
              </a:p>
            </p:txBody>
          </p:sp>
          <p:pic>
            <p:nvPicPr>
              <p:cNvPr id="295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1016035-AF08-6D2B-8B34-1BBA505F4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C459426-B3E6-1056-1E85-E2C693A2EF2D}"/>
                </a:ext>
              </a:extLst>
            </p:cNvPr>
            <p:cNvGrpSpPr/>
            <p:nvPr/>
          </p:nvGrpSpPr>
          <p:grpSpPr>
            <a:xfrm>
              <a:off x="902852" y="5278637"/>
              <a:ext cx="5908495" cy="626589"/>
              <a:chOff x="1005489" y="3434957"/>
              <a:chExt cx="5908495" cy="626589"/>
            </a:xfrm>
          </p:grpSpPr>
          <p:sp>
            <p:nvSpPr>
              <p:cNvPr id="19" name="TextBox 44">
                <a:extLst>
                  <a:ext uri="{FF2B5EF4-FFF2-40B4-BE49-F238E27FC236}">
                    <a16:creationId xmlns:a16="http://schemas.microsoft.com/office/drawing/2014/main" id="{0D38630F-4629-1FE8-174C-5565A774888D}"/>
                  </a:ext>
                </a:extLst>
              </p:cNvPr>
              <p:cNvSpPr txBox="1"/>
              <p:nvPr/>
            </p:nvSpPr>
            <p:spPr>
              <a:xfrm>
                <a:off x="1501715" y="3489723"/>
                <a:ext cx="5412269" cy="57182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5/28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개발 마무리 및 최종 보고</a:t>
                </a: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(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마무리 못할 시 진행 상황 보고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6/11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최종 보고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)</a:t>
                </a:r>
              </a:p>
            </p:txBody>
          </p:sp>
          <p:pic>
            <p:nvPicPr>
              <p:cNvPr id="2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4141B016-B2EE-A35A-28CF-B23AE4688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05489" y="3434957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E5DC64-FC3A-392D-877F-33E420AB1EC2}"/>
                </a:ext>
              </a:extLst>
            </p:cNvPr>
            <p:cNvGrpSpPr/>
            <p:nvPr/>
          </p:nvGrpSpPr>
          <p:grpSpPr>
            <a:xfrm>
              <a:off x="902852" y="2783959"/>
              <a:ext cx="5908495" cy="401978"/>
              <a:chOff x="1005489" y="3434957"/>
              <a:chExt cx="5908495" cy="401978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D2CDC4A9-5B4F-983F-460D-4B06E2B4E4D7}"/>
                  </a:ext>
                </a:extLst>
              </p:cNvPr>
              <p:cNvSpPr txBox="1"/>
              <p:nvPr/>
            </p:nvSpPr>
            <p:spPr>
              <a:xfrm>
                <a:off x="1501715" y="3489723"/>
                <a:ext cx="5412269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GitHub: </a:t>
                </a:r>
                <a:r>
                  <a:rPr kumimoji="0" lang="en-US" altLang="ko-KR" sz="15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DKUOpenSource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-SABU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에서 진행 상황 관리</a:t>
                </a:r>
              </a:p>
            </p:txBody>
          </p:sp>
          <p:pic>
            <p:nvPicPr>
              <p:cNvPr id="2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A4706C74-9BA5-3FE0-9B34-65A122119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05489" y="3434957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E73A5E1-2797-A975-B5B9-F3316C7B07EC}"/>
                </a:ext>
              </a:extLst>
            </p:cNvPr>
            <p:cNvGrpSpPr/>
            <p:nvPr/>
          </p:nvGrpSpPr>
          <p:grpSpPr>
            <a:xfrm>
              <a:off x="902852" y="3407629"/>
              <a:ext cx="6029793" cy="401978"/>
              <a:chOff x="902852" y="2295669"/>
              <a:chExt cx="6029793" cy="401978"/>
            </a:xfrm>
          </p:grpSpPr>
          <p:sp>
            <p:nvSpPr>
              <p:cNvPr id="26" name="TextBox 44">
                <a:extLst>
                  <a:ext uri="{FF2B5EF4-FFF2-40B4-BE49-F238E27FC236}">
                    <a16:creationId xmlns:a16="http://schemas.microsoft.com/office/drawing/2014/main" id="{E987CC90-8E70-6325-C083-8116D337C4F8}"/>
                  </a:ext>
                </a:extLst>
              </p:cNvPr>
              <p:cNvSpPr txBox="1"/>
              <p:nvPr/>
            </p:nvSpPr>
            <p:spPr>
              <a:xfrm>
                <a:off x="1399078" y="2342125"/>
                <a:ext cx="5533567" cy="27174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웹 개발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/ Feature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선정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/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수집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/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</a:t>
                </a:r>
                <a:r>
                  <a:rPr kumimoji="0" lang="ko-KR" altLang="en-US" sz="15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전처리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진행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7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2147E51-56DD-33D6-3894-F5734DA9E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02852" y="2295669"/>
                <a:ext cx="401978" cy="401978"/>
              </a:xfrm>
              <a:prstGeom prst="rect">
                <a:avLst/>
              </a:prstGeom>
            </p:spPr>
          </p:pic>
        </p:grpSp>
      </p:grpSp>
      <p:sp>
        <p:nvSpPr>
          <p:cNvPr id="3" name="TextBox 1">
            <a:extLst>
              <a:ext uri="{FF2B5EF4-FFF2-40B4-BE49-F238E27FC236}">
                <a16:creationId xmlns:a16="http://schemas.microsoft.com/office/drawing/2014/main" id="{0FC9ED29-66D5-EAE5-33EC-530188AABD59}"/>
              </a:ext>
            </a:extLst>
          </p:cNvPr>
          <p:cNvSpPr txBox="1"/>
          <p:nvPr/>
        </p:nvSpPr>
        <p:spPr>
          <a:xfrm>
            <a:off x="7328496" y="4020758"/>
            <a:ext cx="4507492" cy="2616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GitHub: </a:t>
            </a:r>
            <a:r>
              <a:rPr kumimoji="0" lang="en-US" altLang="ko-KR" sz="17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DKUOpenSource</a:t>
            </a:r>
            <a:r>
              <a:rPr kumimoji="0" lang="en-US" altLang="ko-KR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-SABU</a:t>
            </a:r>
            <a:endParaRPr kumimoji="0" lang="ko-KR" altLang="en-US" sz="17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24672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5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감사합니다</a:t>
            </a: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.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438</Words>
  <Application>Microsoft Office PowerPoint</Application>
  <PresentationFormat>와이드스크린</PresentationFormat>
  <Paragraphs>104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ExtraBold</vt:lpstr>
      <vt:lpstr>Arial</vt:lpstr>
      <vt:lpstr>맑은 고딕</vt:lpstr>
      <vt:lpstr>Pretendard ExtraLight</vt:lpstr>
      <vt:lpstr>Pretendard Light</vt:lpstr>
      <vt:lpstr>Pretendard SemiBold</vt:lpstr>
      <vt:lpstr>Pretendard Black</vt:lpstr>
      <vt:lpstr>Pretendard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57</cp:revision>
  <dcterms:created xsi:type="dcterms:W3CDTF">2024-03-21T01:43:40Z</dcterms:created>
  <dcterms:modified xsi:type="dcterms:W3CDTF">2025-04-30T08:03:39Z</dcterms:modified>
  <cp:version/>
</cp:coreProperties>
</file>